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Sorts Mill Goudy"/>
      <p:regular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SortsMillGoudy-italic.fntdata"/><Relationship Id="rId10" Type="http://schemas.openxmlformats.org/officeDocument/2006/relationships/slide" Target="slides/slide6.xml"/><Relationship Id="rId21" Type="http://schemas.openxmlformats.org/officeDocument/2006/relationships/font" Target="fonts/SortsMillGoudy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MS Mincho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キャプション付きパノラマ画像">
  <p:cSld name="キャプション付きパノラマ画像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6" name="Google Shape;7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S Mincho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0" name="Google Shape;80;p1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キャプション">
  <p:cSld name="タイトルとキャプション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S Mincho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6" name="Google Shape;86;p1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キャプション付き引用文">
  <p:cSld name="キャプション付き引用文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S Mincho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2" name="Google Shape;92;p13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lang="en-US" sz="8000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lang="en-US" sz="8000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刺">
  <p:cSld name="名刺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S Mincho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1" name="Google Shape;101;p1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列">
  <p:cSld name="3 列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0" name="Google Shape;110;p15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1" name="Google Shape;111;p15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2" name="Google Shape;112;p1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つの画像列">
  <p:cSld name="3 つの画像列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6" name="Google Shape;11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8" name="Google Shape;11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1" name="Google Shape;121;p16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2" name="Google Shape;122;p16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3" name="Google Shape;123;p16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4" name="Google Shape;124;p16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5" name="Google Shape;125;p16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16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16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8" name="Google Shape;128;p16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9" name="Google Shape;129;p1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縦書きテキスト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 rot="5400000">
            <a:off x="4233302" y="-1243057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縦書きテキスト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 ヘッダー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S Mincho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段組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キャプション付きのコンテンツ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S Mincho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キャプション付きの図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8" name="Google Shape;6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S Mincho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  <a:defRPr b="0" i="0" sz="4600" u="none" cap="none" strike="noStrike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MS Mincho"/>
                <a:ea typeface="MS Mincho"/>
                <a:cs typeface="MS Mincho"/>
                <a:sym typeface="MS Minch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 amt="50000"/>
          </a:blip>
          <a:srcRect b="12816" l="0" r="0" t="5517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type="ctrTitle"/>
          </p:nvPr>
        </p:nvSpPr>
        <p:spPr>
          <a:xfrm>
            <a:off x="1370693" y="1087120"/>
            <a:ext cx="9440034" cy="26483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S Mincho"/>
              <a:buNone/>
            </a:pPr>
            <a:r>
              <a:rPr b="1" i="0" lang="en-US" sz="4800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まっさらな環境からSOL</a:t>
            </a:r>
            <a:r>
              <a:rPr b="1" lang="en-US" sz="4800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送信</a:t>
            </a:r>
            <a:endParaRPr b="1" sz="13800">
              <a:solidFill>
                <a:schemeClr val="lt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1370693" y="3910649"/>
            <a:ext cx="9440034" cy="13979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b="1" lang="en-US" sz="2800">
                <a:latin typeface="MS Mincho"/>
                <a:ea typeface="MS Mincho"/>
                <a:cs typeface="MS Mincho"/>
                <a:sym typeface="MS Mincho"/>
              </a:rPr>
              <a:t>2023/12/11 SHO</a:t>
            </a:r>
            <a:endParaRPr b="1" sz="2800">
              <a:latin typeface="MS Mincho"/>
              <a:ea typeface="MS Mincho"/>
              <a:cs typeface="MS Mincho"/>
              <a:sym typeface="MS Minch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落とし穴②</a:t>
            </a:r>
            <a:endParaRPr b="1"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エアドロがうまくいかないケースあり</a:t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2947" y="3352630"/>
            <a:ext cx="2662514" cy="327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落とし穴②’</a:t>
            </a:r>
            <a:endParaRPr b="1"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Transactionが一切ないWalletAddressだとWeb3.jsは動いてくれない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　→ 既存利用しているWalletAddressからSOLを手動で送る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　or Dev-net/Test-netのエアドロできるサイト：Sol Faucet</a:t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8364" y="3655423"/>
            <a:ext cx="6944624" cy="2990362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6847" y="4389889"/>
            <a:ext cx="2255896" cy="225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実行成功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804" y="1927860"/>
            <a:ext cx="8141743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Sol Faucetの制限</a:t>
            </a:r>
            <a:endParaRPr b="1"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同IPアドレスで取得獲得するには24時間の制限がある</a:t>
            </a:r>
            <a:endParaRPr sz="2800"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dev-netでもらえるSOLの最大は 5 SOLまで</a:t>
            </a:r>
            <a:r>
              <a:rPr lang="en-US" sz="1400"/>
              <a:t>(※Test-netは1SOL)</a:t>
            </a:r>
            <a:endParaRPr sz="2800"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↓</a:t>
            </a:r>
            <a:endParaRPr sz="2800"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開発時に多めのSOLで検証しようとすると足らなくなり、</a:t>
            </a:r>
            <a:endParaRPr sz="2800"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次のエアドロまで待つ状態になる</a:t>
            </a:r>
            <a:endParaRPr sz="2800"/>
          </a:p>
        </p:txBody>
      </p:sp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6470" l="25871" r="16322" t="5610"/>
          <a:stretch/>
        </p:blipFill>
        <p:spPr>
          <a:xfrm>
            <a:off x="9892936" y="3933824"/>
            <a:ext cx="1872342" cy="284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S Mincho"/>
              <a:buNone/>
            </a:pPr>
            <a:r>
              <a:rPr lang="en-US"/>
              <a:t>SHOがやってたdev-net SOLの受け取り方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940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Font typeface="Sorts Mill Goudy"/>
              <a:buAutoNum type="arabicPeriod"/>
            </a:pPr>
            <a:r>
              <a:rPr lang="en-US"/>
              <a:t>BraveのTorモードでSol Faucetを開きエアドロをもらう</a:t>
            </a:r>
            <a:endParaRPr/>
          </a:p>
          <a:p>
            <a:pPr indent="-457200" lvl="0" marL="494099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Sorts Mill Goudy"/>
              <a:buAutoNum type="arabicPeriod"/>
            </a:pPr>
            <a:r>
              <a:rPr lang="en-US"/>
              <a:t>BraveのTorモードを閉じて再び開き、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	再びSol Faucetを開き</a:t>
            </a:r>
            <a:r>
              <a:rPr b="1" lang="en-US"/>
              <a:t>別Wallet</a:t>
            </a:r>
            <a:r>
              <a:rPr lang="en-US"/>
              <a:t>でエアドロをもらう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これを繰り返す</a:t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grpSp>
        <p:nvGrpSpPr>
          <p:cNvPr id="247" name="Google Shape;247;p32"/>
          <p:cNvGrpSpPr/>
          <p:nvPr/>
        </p:nvGrpSpPr>
        <p:grpSpPr>
          <a:xfrm>
            <a:off x="5076888" y="3733800"/>
            <a:ext cx="6697705" cy="2891789"/>
            <a:chOff x="5934133" y="3693402"/>
            <a:chExt cx="5344072" cy="2307347"/>
          </a:xfrm>
        </p:grpSpPr>
        <p:pic>
          <p:nvPicPr>
            <p:cNvPr id="248" name="Google Shape;248;p32"/>
            <p:cNvPicPr preferRelativeResize="0"/>
            <p:nvPr/>
          </p:nvPicPr>
          <p:blipFill rotWithShape="1">
            <a:blip r:embed="rId3">
              <a:alphaModFix/>
            </a:blip>
            <a:srcRect b="57570" l="43416" r="0" t="0"/>
            <a:stretch/>
          </p:blipFill>
          <p:spPr>
            <a:xfrm>
              <a:off x="5934133" y="3693402"/>
              <a:ext cx="5344072" cy="2307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56917" y="4302237"/>
              <a:ext cx="1698512" cy="16985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まとめ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Char char="◈"/>
            </a:pPr>
            <a:r>
              <a:rPr lang="en-US" sz="2800"/>
              <a:t>Solana CookBookでコード丸コピーでも実行可能</a:t>
            </a:r>
            <a:endParaRPr sz="2800"/>
          </a:p>
          <a:p>
            <a:pPr indent="-306000" lvl="0" marL="342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Char char="◈"/>
            </a:pPr>
            <a:r>
              <a:rPr lang="en-US" sz="2800"/>
              <a:t>エラーが出た場合Chat GPTに相談可能</a:t>
            </a:r>
            <a:endParaRPr sz="2800"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	@solana/web3.js は無料版ChatGPTでも相談可能</a:t>
            </a:r>
            <a:endParaRPr sz="2800"/>
          </a:p>
          <a:p>
            <a:pPr indent="-306000" lvl="0" marL="342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Char char="◈"/>
            </a:pPr>
            <a:r>
              <a:rPr lang="en-US" sz="2800"/>
              <a:t>エアドロを機にdev-netに触ってほしい</a:t>
            </a:r>
            <a:endParaRPr sz="2800"/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7850" y="4190999"/>
            <a:ext cx="23717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 amt="50000"/>
          </a:blip>
          <a:srcRect b="12816" l="0" r="0" t="5517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>
            <p:ph type="ctrTitle"/>
          </p:nvPr>
        </p:nvSpPr>
        <p:spPr>
          <a:xfrm>
            <a:off x="1375983" y="2642337"/>
            <a:ext cx="9440034" cy="15733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S Mincho"/>
              <a:buNone/>
            </a:pPr>
            <a:r>
              <a:rPr b="1" lang="en-US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ご清聴</a:t>
            </a:r>
            <a:br>
              <a:rPr b="1" lang="en-US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</a:br>
            <a:r>
              <a:rPr b="1" lang="en-US">
                <a:solidFill>
                  <a:schemeClr val="lt1"/>
                </a:solidFill>
                <a:latin typeface="MS Mincho"/>
                <a:ea typeface="MS Mincho"/>
                <a:cs typeface="MS Mincho"/>
                <a:sym typeface="MS Mincho"/>
              </a:rPr>
              <a:t>ありがとうございました</a:t>
            </a:r>
            <a:endParaRPr b="1">
              <a:solidFill>
                <a:schemeClr val="lt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前提</a:t>
            </a:r>
            <a:endParaRPr b="1"/>
          </a:p>
        </p:txBody>
      </p:sp>
      <p:sp>
        <p:nvSpPr>
          <p:cNvPr id="156" name="Google Shape;156;p20"/>
          <p:cNvSpPr/>
          <p:nvPr/>
        </p:nvSpPr>
        <p:spPr>
          <a:xfrm>
            <a:off x="1193427" y="2032000"/>
            <a:ext cx="2959705" cy="378460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563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01</a:t>
            </a:r>
            <a:endParaRPr b="1"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dev-netのみ</a:t>
            </a:r>
            <a:endParaRPr sz="24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4610823" y="2032000"/>
            <a:ext cx="2959705" cy="3784600"/>
          </a:xfrm>
          <a:prstGeom prst="rect">
            <a:avLst/>
          </a:prstGeom>
          <a:solidFill>
            <a:schemeClr val="accent2"/>
          </a:solidFill>
          <a:ln cap="rnd" cmpd="sng" w="15875">
            <a:solidFill>
              <a:srgbClr val="4C20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02</a:t>
            </a:r>
            <a:endParaRPr b="1"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Window11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WSL2 AlmaLinux9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を使って実施</a:t>
            </a:r>
            <a:endParaRPr sz="24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8028219" y="2032000"/>
            <a:ext cx="2959705" cy="378460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563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03</a:t>
            </a:r>
            <a:endParaRPr b="1"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2023年10月 頃に</a:t>
            </a:r>
            <a:endParaRPr sz="24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まとめた知識のみで資料作成</a:t>
            </a:r>
            <a:endParaRPr sz="24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今回の資料元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Solana Cookbookを参考に作成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7268" y="4190999"/>
            <a:ext cx="2381251" cy="238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7268" y="3533774"/>
            <a:ext cx="751944" cy="5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443" y="2653244"/>
            <a:ext cx="6800332" cy="391900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9719212" y="3716891"/>
            <a:ext cx="16340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CookbookURL</a:t>
            </a:r>
            <a:endParaRPr sz="1800">
              <a:solidFill>
                <a:schemeClr val="lt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WSL2 AlmaLinux9環境をインストール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Microsoft Storeでインストールする（WSL/AlmaLinux9）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399" y="2620128"/>
            <a:ext cx="7606553" cy="402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WSL2 AlmaLinux9環境をインストール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Microsoft Storeでインストールする（WSL/AlmaLinux9）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399" y="2610158"/>
            <a:ext cx="7606553" cy="402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Windows内で仮想環境の準備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Microsoft Storeでインストールする（WSL/AlmaLinux9）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796" y="2766818"/>
            <a:ext cx="6390518" cy="236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436" y="2766818"/>
            <a:ext cx="3472119" cy="37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落とし穴①</a:t>
            </a:r>
            <a:endParaRPr b="1"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913795" y="2076451"/>
            <a:ext cx="10353762" cy="16494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WSL2にはネットワーク通信するためのconfファイルがある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　→ これを書き換えしないと</a:t>
            </a:r>
            <a:r>
              <a:rPr b="1" lang="en-US"/>
              <a:t>外部ネットワークへ通信不可</a:t>
            </a:r>
            <a:endParaRPr b="1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$sudo vi /mnt/wsl/resolv.conf　で書き換え</a:t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55325" l="0" r="0" t="0"/>
          <a:stretch/>
        </p:blipFill>
        <p:spPr>
          <a:xfrm>
            <a:off x="635406" y="3725876"/>
            <a:ext cx="10910539" cy="29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635406" y="4910544"/>
            <a:ext cx="2564994" cy="471081"/>
          </a:xfrm>
          <a:prstGeom prst="rect">
            <a:avLst/>
          </a:prstGeom>
          <a:noFill/>
          <a:ln cap="flat" cmpd="sng" w="57150">
            <a:solidFill>
              <a:srgbClr val="B54C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準備</a:t>
            </a:r>
            <a:endParaRPr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913795" y="2076450"/>
            <a:ext cx="10353762" cy="388619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以下をインストール</a:t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>
                <a:latin typeface="Sorts Mill Goudy"/>
                <a:ea typeface="Sorts Mill Goudy"/>
                <a:cs typeface="Sorts Mill Goudy"/>
                <a:sym typeface="Sorts Mill Goudy"/>
              </a:rPr>
              <a:t>$ dnf install -y nodejs				#nodeをインストール</a:t>
            </a:r>
            <a:endParaRPr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>
                <a:latin typeface="Sorts Mill Goudy"/>
                <a:ea typeface="Sorts Mill Goudy"/>
                <a:cs typeface="Sorts Mill Goudy"/>
                <a:sym typeface="Sorts Mill Goudy"/>
              </a:rPr>
              <a:t>$ npm install -g npm@latest			#npmをインストール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>
                <a:latin typeface="Sorts Mill Goudy"/>
                <a:ea typeface="Sorts Mill Goudy"/>
                <a:cs typeface="Sorts Mill Goudy"/>
                <a:sym typeface="Sorts Mill Goudy"/>
              </a:rPr>
              <a:t>$ npm install -g typescript			#typescriptをインストール</a:t>
            </a:r>
            <a:endParaRPr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MS Mincho"/>
              <a:buNone/>
            </a:pPr>
            <a:r>
              <a:rPr b="1" lang="en-US"/>
              <a:t>TypeScriptファイル設置</a:t>
            </a:r>
            <a:endParaRPr b="1"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913795" y="2076450"/>
            <a:ext cx="10353762" cy="6904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Solana CookBookにあるSOL送信方法から丸コピー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795" y="2766871"/>
            <a:ext cx="3232011" cy="392458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4390420" y="2793560"/>
            <a:ext cx="6887785" cy="38978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None/>
            </a:pPr>
            <a:r>
              <a:rPr b="1" lang="en-US" sz="2300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rPr>
              <a:t>コード内でやっていることまとめ</a:t>
            </a:r>
            <a:endParaRPr b="1" sz="2300">
              <a:solidFill>
                <a:schemeClr val="lt2"/>
              </a:solidFill>
              <a:latin typeface="MS Mincho"/>
              <a:ea typeface="MS Mincho"/>
              <a:cs typeface="MS Mincho"/>
              <a:sym typeface="MS Mincho"/>
            </a:endParaRPr>
          </a:p>
          <a:p>
            <a:pPr indent="-306000" lvl="0" marL="342900" marR="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</a:pPr>
            <a:r>
              <a:rPr lang="en-US" sz="2300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rPr>
              <a:t>新しくWalletAddressを生成</a:t>
            </a:r>
            <a:endParaRPr sz="2300">
              <a:solidFill>
                <a:schemeClr val="lt2"/>
              </a:solidFill>
              <a:latin typeface="MS Mincho"/>
              <a:ea typeface="MS Mincho"/>
              <a:cs typeface="MS Mincho"/>
              <a:sym typeface="MS Mincho"/>
            </a:endParaRPr>
          </a:p>
          <a:p>
            <a:pPr indent="-306000" lvl="0" marL="342900" marR="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</a:pPr>
            <a:r>
              <a:rPr lang="en-US" sz="2300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rPr>
              <a:t>dev-netでエアドロを獲得</a:t>
            </a:r>
            <a:endParaRPr sz="2300">
              <a:solidFill>
                <a:schemeClr val="lt2"/>
              </a:solidFill>
              <a:latin typeface="MS Mincho"/>
              <a:ea typeface="MS Mincho"/>
              <a:cs typeface="MS Mincho"/>
              <a:sym typeface="MS Mincho"/>
            </a:endParaRPr>
          </a:p>
          <a:p>
            <a:pPr indent="-306000" lvl="0" marL="342900" marR="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</a:pPr>
            <a:r>
              <a:rPr lang="en-US" sz="2300">
                <a:solidFill>
                  <a:schemeClr val="lt2"/>
                </a:solidFill>
                <a:latin typeface="MS Mincho"/>
                <a:ea typeface="MS Mincho"/>
                <a:cs typeface="MS Mincho"/>
                <a:sym typeface="MS Mincho"/>
              </a:rPr>
              <a:t>1SOLを送信する</a:t>
            </a:r>
            <a:endParaRPr sz="2300">
              <a:solidFill>
                <a:schemeClr val="lt2"/>
              </a:solidFill>
              <a:latin typeface="MS Mincho"/>
              <a:ea typeface="MS Mincho"/>
              <a:cs typeface="MS Mincho"/>
              <a:sym typeface="MS Mincho"/>
            </a:endParaRPr>
          </a:p>
          <a:p>
            <a:pPr indent="-203764" lvl="0" marL="342900" marR="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None/>
            </a:pPr>
            <a:r>
              <a:t/>
            </a:r>
            <a:endParaRPr sz="2300">
              <a:solidFill>
                <a:schemeClr val="lt2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VTI">
  <a:themeElements>
    <a:clrScheme name="Coffee">
      <a:dk1>
        <a:srgbClr val="000000"/>
      </a:dk1>
      <a:lt1>
        <a:srgbClr val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